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Proxima Nova"/>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roximaNova-bold.fntdata"/><Relationship Id="rId25" Type="http://schemas.openxmlformats.org/officeDocument/2006/relationships/font" Target="fonts/ProximaNova-regular.fntdata"/><Relationship Id="rId28" Type="http://schemas.openxmlformats.org/officeDocument/2006/relationships/font" Target="fonts/ProximaNova-boldItalic.fntdata"/><Relationship Id="rId27" Type="http://schemas.openxmlformats.org/officeDocument/2006/relationships/font" Target="fonts/ProximaNova-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6a96dca42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6a96dca42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QUINN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a4608c2b54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a4608c2b54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QUINN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a4608c2b54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a4608c2b54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QUINN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6a60083c0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6a60083c0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t>BOY</a:t>
            </a:r>
            <a:endParaRPr b="1"/>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6a60083c09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6a60083c09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BOY</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a4608c2b54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a4608c2b54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BOY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a4608c2b54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a4608c2b54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BOY</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d5f4b554c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BOY</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6a60083c09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36a60083c09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6a60083c09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6a60083c09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What is ALL?</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ALL stands for Acute Lymphoblastic Leukemia (also called Acute Lymphocytic Leukemia). To understand this, let's break it down: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Leukemia</a:t>
            </a:r>
            <a:r>
              <a:rPr lang="en">
                <a:solidFill>
                  <a:schemeClr val="dk1"/>
                </a:solidFill>
              </a:rPr>
              <a:t> is a type of blood cancer that starts in the bone marrow - the spongy tissue inside your bones where blood cells are made. Think of bone marrow as a factory that produces different types of blood cells your body needs to function.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Lymphoblastic</a:t>
            </a:r>
            <a:r>
              <a:rPr lang="en">
                <a:solidFill>
                  <a:schemeClr val="dk1"/>
                </a:solidFill>
              </a:rPr>
              <a:t> refers to lymphoblasts, which are immature white blood cells called lymphocytes. In healthy people, these cells mature properly and help fight infections. In ALL, these cells get stuck in an immature state and can't do their job properly.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Acute</a:t>
            </a:r>
            <a:r>
              <a:rPr lang="en">
                <a:solidFill>
                  <a:schemeClr val="dk1"/>
                </a:solidFill>
              </a:rPr>
              <a:t> means the disease develops and progresses quickly, unlike chronic leukemias that develop slowly over years.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So ALL is a cancer where the bone marrow produces too many immature, dysfunctional white blood cells that crowd out healthy blood cells. This leads to problems like increased infections (not enough working white blood cells), bleeding (not enough platelets), and fatigue (not enough red blood cells).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ALL vs B-ALL Comparison</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ALL is actually divided into different subtypes based on which type of lymphocyte is affected:</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B-ALL (B-cell ALL)</a:t>
            </a:r>
            <a:r>
              <a:rPr lang="en">
                <a:solidFill>
                  <a:schemeClr val="dk1"/>
                </a:solidFill>
              </a:rPr>
              <a:t>: This affects B-lymphocytes, which normally mature into plasma cells that produce antibodies to fight infections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T-ALL (T-cell ALL)</a:t>
            </a:r>
            <a:r>
              <a:rPr lang="en">
                <a:solidFill>
                  <a:schemeClr val="dk1"/>
                </a:solidFill>
              </a:rPr>
              <a:t>: This affects T-lymphocytes, which have different immune system functions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Key differences: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Frequency</a:t>
            </a:r>
            <a:r>
              <a:rPr lang="en">
                <a:solidFill>
                  <a:schemeClr val="dk1"/>
                </a:solidFill>
              </a:rPr>
              <a:t>: B-ALL is much more common, making up about 85% of ALL cases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Age patterns</a:t>
            </a:r>
            <a:r>
              <a:rPr lang="en">
                <a:solidFill>
                  <a:schemeClr val="dk1"/>
                </a:solidFill>
              </a:rPr>
              <a:t>: B-ALL is more common in young children (peak age 2-5 years), while T-ALL is more evenly distributed across age groups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Prognosis</a:t>
            </a:r>
            <a:r>
              <a:rPr lang="en">
                <a:solidFill>
                  <a:schemeClr val="dk1"/>
                </a:solidFill>
              </a:rPr>
              <a:t>: B-ALL generally has better treatment outcomes, especially in children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Treatment approach</a:t>
            </a:r>
            <a:r>
              <a:rPr lang="en">
                <a:solidFill>
                  <a:schemeClr val="dk1"/>
                </a:solidFill>
              </a:rPr>
              <a:t>: While both use similar chemotherapy protocols, the specific drug combinations and timing may vary</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The important takeaway is that B-ALL is essentially the most common form of ALL, and when people talk about childhood leukemia, they're usually referring to B-ALL specifically.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NIELS</a:t>
            </a:r>
            <a:endParaRPr/>
          </a:p>
          <a:p>
            <a:pPr indent="0" lvl="0" marL="0" rtl="0" algn="l">
              <a:spcBef>
                <a:spcPts val="1200"/>
              </a:spcBef>
              <a:spcAft>
                <a:spcPts val="0"/>
              </a:spcAft>
              <a:buNone/>
            </a:pPr>
            <a:r>
              <a:t/>
            </a:r>
            <a:endParaRPr/>
          </a:p>
          <a:p>
            <a:pPr indent="0" lvl="0" marL="0" rtl="0" algn="l">
              <a:spcBef>
                <a:spcPts val="0"/>
              </a:spcBef>
              <a:spcAft>
                <a:spcPts val="0"/>
              </a:spcAft>
              <a:buNone/>
            </a:pPr>
            <a:r>
              <a:rPr lang="en"/>
              <a:t>Our aim for this project was to create an Explainable AI to help classify B-ALL from a ALL patient with the help of RNA-Seq data, whilst also giving the predictions that are interpretable which is critical for clinician confidence and biological validation.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solution will </a:t>
            </a:r>
            <a:r>
              <a:rPr lang="en"/>
              <a:t>address</a:t>
            </a:r>
            <a:r>
              <a:rPr lang="en"/>
              <a:t> a gap in the research field, with the key goal to make accurate and understandable predictions. Which helps the clinicians make faster, more informed decisions. </a:t>
            </a:r>
            <a:r>
              <a:rPr lang="en"/>
              <a:t>Which in turn helps the patients get earlier and more specified treatment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d4400e73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d4400e73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NIELS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NIELS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b9a3abeb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b9a3ab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QUINN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a4608c2b54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a4608c2b54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QUINN</a:t>
            </a:r>
            <a:endParaRPr b="1"/>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6a60083c0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6a60083c0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QUINN</a:t>
            </a:r>
            <a:endParaRPr b="1">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6a60083c09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6a60083c09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QUINN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1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Explainable AI for Breast Cancer Subtype Classification </a:t>
            </a:r>
            <a:r>
              <a:rPr lang="en" sz="4400"/>
              <a:t>using RNA-Seq Data</a:t>
            </a:r>
            <a:endParaRPr sz="4400"/>
          </a:p>
        </p:txBody>
      </p:sp>
      <p:sp>
        <p:nvSpPr>
          <p:cNvPr id="106" name="Google Shape;106;p25"/>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r>
              <a:rPr lang="en" sz="2400"/>
              <a:t>y</a:t>
            </a:r>
            <a:r>
              <a:rPr lang="en"/>
              <a:t> Boy Stroo, Niels Poldervaart, Quinn Rachman, </a:t>
            </a:r>
            <a:br>
              <a:rPr lang="en"/>
            </a:br>
            <a:r>
              <a:rPr lang="en"/>
              <a:t>Rick van Alphen &amp; Wesley Zwaal</a:t>
            </a:r>
            <a:endParaRPr/>
          </a:p>
        </p:txBody>
      </p:sp>
      <p:sp>
        <p:nvSpPr>
          <p:cNvPr id="107" name="Google Shape;107;p25"/>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Group 3</a:t>
            </a:r>
            <a:endParaRPr sz="1800"/>
          </a:p>
        </p:txBody>
      </p:sp>
      <p:cxnSp>
        <p:nvCxnSpPr>
          <p:cNvPr id="108" name="Google Shape;108;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pic>
        <p:nvPicPr>
          <p:cNvPr id="179" name="Google Shape;179;p34"/>
          <p:cNvPicPr preferRelativeResize="0"/>
          <p:nvPr/>
        </p:nvPicPr>
        <p:blipFill>
          <a:blip r:embed="rId3">
            <a:alphaModFix/>
          </a:blip>
          <a:stretch>
            <a:fillRect/>
          </a:stretch>
        </p:blipFill>
        <p:spPr>
          <a:xfrm>
            <a:off x="904463" y="1242000"/>
            <a:ext cx="7335076" cy="2659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3" name="Shape 183"/>
        <p:cNvGrpSpPr/>
        <p:nvPr/>
      </p:nvGrpSpPr>
      <p:grpSpPr>
        <a:xfrm>
          <a:off x="0" y="0"/>
          <a:ext cx="0" cy="0"/>
          <a:chOff x="0" y="0"/>
          <a:chExt cx="0" cy="0"/>
        </a:xfrm>
      </p:grpSpPr>
      <p:pic>
        <p:nvPicPr>
          <p:cNvPr id="184" name="Google Shape;184;p35"/>
          <p:cNvPicPr preferRelativeResize="0"/>
          <p:nvPr/>
        </p:nvPicPr>
        <p:blipFill>
          <a:blip r:embed="rId3">
            <a:alphaModFix/>
          </a:blip>
          <a:stretch>
            <a:fillRect/>
          </a:stretch>
        </p:blipFill>
        <p:spPr>
          <a:xfrm>
            <a:off x="4461275" y="1978500"/>
            <a:ext cx="4682721" cy="3038775"/>
          </a:xfrm>
          <a:prstGeom prst="rect">
            <a:avLst/>
          </a:prstGeom>
          <a:noFill/>
          <a:ln>
            <a:noFill/>
          </a:ln>
        </p:spPr>
      </p:pic>
      <p:pic>
        <p:nvPicPr>
          <p:cNvPr id="185" name="Google Shape;185;p35"/>
          <p:cNvPicPr preferRelativeResize="0"/>
          <p:nvPr/>
        </p:nvPicPr>
        <p:blipFill>
          <a:blip r:embed="rId4">
            <a:alphaModFix/>
          </a:blip>
          <a:stretch>
            <a:fillRect/>
          </a:stretch>
        </p:blipFill>
        <p:spPr>
          <a:xfrm>
            <a:off x="0" y="0"/>
            <a:ext cx="4571999" cy="280527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pic>
        <p:nvPicPr>
          <p:cNvPr id="190" name="Google Shape;190;p36"/>
          <p:cNvPicPr preferRelativeResize="0"/>
          <p:nvPr/>
        </p:nvPicPr>
        <p:blipFill>
          <a:blip r:embed="rId3">
            <a:alphaModFix/>
          </a:blip>
          <a:stretch>
            <a:fillRect/>
          </a:stretch>
        </p:blipFill>
        <p:spPr>
          <a:xfrm>
            <a:off x="0" y="489625"/>
            <a:ext cx="4495625" cy="3837135"/>
          </a:xfrm>
          <a:prstGeom prst="rect">
            <a:avLst/>
          </a:prstGeom>
          <a:noFill/>
          <a:ln>
            <a:noFill/>
          </a:ln>
        </p:spPr>
      </p:pic>
      <p:pic>
        <p:nvPicPr>
          <p:cNvPr id="191" name="Google Shape;191;p36"/>
          <p:cNvPicPr preferRelativeResize="0"/>
          <p:nvPr/>
        </p:nvPicPr>
        <p:blipFill>
          <a:blip r:embed="rId4">
            <a:alphaModFix/>
          </a:blip>
          <a:stretch>
            <a:fillRect/>
          </a:stretch>
        </p:blipFill>
        <p:spPr>
          <a:xfrm>
            <a:off x="4648375" y="489100"/>
            <a:ext cx="4495633" cy="3838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37"/>
          <p:cNvPicPr preferRelativeResize="0"/>
          <p:nvPr/>
        </p:nvPicPr>
        <p:blipFill>
          <a:blip r:embed="rId3">
            <a:alphaModFix/>
          </a:blip>
          <a:stretch>
            <a:fillRect/>
          </a:stretch>
        </p:blipFill>
        <p:spPr>
          <a:xfrm>
            <a:off x="1" y="0"/>
            <a:ext cx="4806050" cy="3033500"/>
          </a:xfrm>
          <a:prstGeom prst="rect">
            <a:avLst/>
          </a:prstGeom>
          <a:noFill/>
          <a:ln>
            <a:noFill/>
          </a:ln>
        </p:spPr>
      </p:pic>
      <p:pic>
        <p:nvPicPr>
          <p:cNvPr id="197" name="Google Shape;197;p37"/>
          <p:cNvPicPr preferRelativeResize="0"/>
          <p:nvPr/>
        </p:nvPicPr>
        <p:blipFill>
          <a:blip r:embed="rId4">
            <a:alphaModFix/>
          </a:blip>
          <a:stretch>
            <a:fillRect/>
          </a:stretch>
        </p:blipFill>
        <p:spPr>
          <a:xfrm>
            <a:off x="4594200" y="2167725"/>
            <a:ext cx="4549801" cy="2975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8"/>
          <p:cNvSpPr txBox="1"/>
          <p:nvPr>
            <p:ph type="title"/>
          </p:nvPr>
        </p:nvSpPr>
        <p:spPr>
          <a:xfrm>
            <a:off x="311700" y="805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SHapley Additive exPlanations (SHAP) Result</a:t>
            </a:r>
            <a:endParaRPr/>
          </a:p>
        </p:txBody>
      </p:sp>
      <p:pic>
        <p:nvPicPr>
          <p:cNvPr id="203" name="Google Shape;203;p38"/>
          <p:cNvPicPr preferRelativeResize="0"/>
          <p:nvPr/>
        </p:nvPicPr>
        <p:blipFill>
          <a:blip r:embed="rId3">
            <a:alphaModFix/>
          </a:blip>
          <a:stretch>
            <a:fillRect/>
          </a:stretch>
        </p:blipFill>
        <p:spPr>
          <a:xfrm>
            <a:off x="152400" y="805650"/>
            <a:ext cx="8787425" cy="3837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9"/>
          <p:cNvSpPr txBox="1"/>
          <p:nvPr>
            <p:ph type="title"/>
          </p:nvPr>
        </p:nvSpPr>
        <p:spPr>
          <a:xfrm>
            <a:off x="311700" y="805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SHapley Additive exPlanations (SHAP) Result</a:t>
            </a:r>
            <a:endParaRPr/>
          </a:p>
        </p:txBody>
      </p:sp>
      <p:pic>
        <p:nvPicPr>
          <p:cNvPr id="209" name="Google Shape;209;p39"/>
          <p:cNvPicPr preferRelativeResize="0"/>
          <p:nvPr/>
        </p:nvPicPr>
        <p:blipFill>
          <a:blip r:embed="rId3">
            <a:alphaModFix/>
          </a:blip>
          <a:stretch>
            <a:fillRect/>
          </a:stretch>
        </p:blipFill>
        <p:spPr>
          <a:xfrm>
            <a:off x="122225" y="1024500"/>
            <a:ext cx="8884174" cy="3547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40"/>
          <p:cNvSpPr txBox="1"/>
          <p:nvPr>
            <p:ph type="title"/>
          </p:nvPr>
        </p:nvSpPr>
        <p:spPr>
          <a:xfrm>
            <a:off x="311700" y="805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SHapley Additive exPlanations (SHAP) Result</a:t>
            </a:r>
            <a:endParaRPr/>
          </a:p>
        </p:txBody>
      </p:sp>
      <p:pic>
        <p:nvPicPr>
          <p:cNvPr id="215" name="Google Shape;215;p40"/>
          <p:cNvPicPr preferRelativeResize="0"/>
          <p:nvPr/>
        </p:nvPicPr>
        <p:blipFill>
          <a:blip r:embed="rId3">
            <a:alphaModFix/>
          </a:blip>
          <a:stretch>
            <a:fillRect/>
          </a:stretch>
        </p:blipFill>
        <p:spPr>
          <a:xfrm>
            <a:off x="152400" y="805650"/>
            <a:ext cx="8875276" cy="37530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41"/>
          <p:cNvSpPr txBox="1"/>
          <p:nvPr>
            <p:ph idx="4294967295" type="title"/>
          </p:nvPr>
        </p:nvSpPr>
        <p:spPr>
          <a:xfrm>
            <a:off x="311700" y="709050"/>
            <a:ext cx="3890100" cy="372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Future work</a:t>
            </a:r>
            <a:endParaRPr sz="3200"/>
          </a:p>
          <a:p>
            <a:pPr indent="-342900" lvl="0" marL="457200" rtl="0" algn="l">
              <a:lnSpc>
                <a:spcPct val="115000"/>
              </a:lnSpc>
              <a:spcBef>
                <a:spcPts val="1600"/>
              </a:spcBef>
              <a:spcAft>
                <a:spcPts val="0"/>
              </a:spcAft>
              <a:buClr>
                <a:schemeClr val="accent3"/>
              </a:buClr>
              <a:buSzPts val="1800"/>
              <a:buChar char="●"/>
            </a:pPr>
            <a:r>
              <a:rPr lang="en" sz="1800">
                <a:solidFill>
                  <a:schemeClr val="accent3"/>
                </a:solidFill>
              </a:rPr>
              <a:t>External Validation</a:t>
            </a:r>
            <a:endParaRPr sz="1800">
              <a:solidFill>
                <a:schemeClr val="accent3"/>
              </a:solidFill>
            </a:endParaRPr>
          </a:p>
          <a:p>
            <a:pPr indent="-342900" lvl="1" marL="914400" rtl="0" algn="l">
              <a:lnSpc>
                <a:spcPct val="115000"/>
              </a:lnSpc>
              <a:spcBef>
                <a:spcPts val="0"/>
              </a:spcBef>
              <a:spcAft>
                <a:spcPts val="0"/>
              </a:spcAft>
              <a:buClr>
                <a:schemeClr val="accent3"/>
              </a:buClr>
              <a:buSzPts val="1800"/>
              <a:buChar char="○"/>
            </a:pPr>
            <a:r>
              <a:rPr lang="en" sz="1800">
                <a:solidFill>
                  <a:schemeClr val="accent3"/>
                </a:solidFill>
              </a:rPr>
              <a:t>Validate it on other datasets</a:t>
            </a:r>
            <a:endParaRPr sz="1800">
              <a:solidFill>
                <a:schemeClr val="accent3"/>
              </a:solidFill>
            </a:endParaRPr>
          </a:p>
          <a:p>
            <a:pPr indent="-342900" lvl="0" marL="457200" rtl="0" algn="l">
              <a:lnSpc>
                <a:spcPct val="115000"/>
              </a:lnSpc>
              <a:spcBef>
                <a:spcPts val="0"/>
              </a:spcBef>
              <a:spcAft>
                <a:spcPts val="0"/>
              </a:spcAft>
              <a:buClr>
                <a:schemeClr val="accent3"/>
              </a:buClr>
              <a:buSzPts val="1800"/>
              <a:buChar char="●"/>
            </a:pPr>
            <a:r>
              <a:rPr lang="en" sz="1800">
                <a:solidFill>
                  <a:schemeClr val="accent3"/>
                </a:solidFill>
              </a:rPr>
              <a:t>Exploration with Non-Linearity</a:t>
            </a:r>
            <a:endParaRPr sz="1800">
              <a:solidFill>
                <a:schemeClr val="accent3"/>
              </a:solidFill>
            </a:endParaRPr>
          </a:p>
          <a:p>
            <a:pPr indent="-342900" lvl="1" marL="914400" rtl="0" algn="l">
              <a:lnSpc>
                <a:spcPct val="115000"/>
              </a:lnSpc>
              <a:spcBef>
                <a:spcPts val="0"/>
              </a:spcBef>
              <a:spcAft>
                <a:spcPts val="0"/>
              </a:spcAft>
              <a:buClr>
                <a:schemeClr val="accent3"/>
              </a:buClr>
              <a:buSzPts val="1800"/>
              <a:buChar char="○"/>
            </a:pPr>
            <a:r>
              <a:rPr lang="en" sz="1800">
                <a:solidFill>
                  <a:schemeClr val="accent3"/>
                </a:solidFill>
              </a:rPr>
              <a:t>Explore these findings and apply SHAP to non-linear models</a:t>
            </a:r>
            <a:endParaRPr sz="1800">
              <a:solidFill>
                <a:schemeClr val="accent3"/>
              </a:solidFill>
            </a:endParaRPr>
          </a:p>
        </p:txBody>
      </p:sp>
      <p:pic>
        <p:nvPicPr>
          <p:cNvPr id="221" name="Google Shape;221;p41"/>
          <p:cNvPicPr preferRelativeResize="0"/>
          <p:nvPr/>
        </p:nvPicPr>
        <p:blipFill rotWithShape="1">
          <a:blip r:embed="rId3">
            <a:alphaModFix/>
          </a:blip>
          <a:srcRect b="0" l="0" r="37826" t="0"/>
          <a:stretch/>
        </p:blipFill>
        <p:spPr>
          <a:xfrm>
            <a:off x="4548455" y="0"/>
            <a:ext cx="459555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42"/>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ctr">
              <a:spcBef>
                <a:spcPts val="0"/>
              </a:spcBef>
              <a:spcAft>
                <a:spcPts val="0"/>
              </a:spcAft>
              <a:buNone/>
            </a:pPr>
            <a:r>
              <a:rPr lang="en"/>
              <a:t>The End</a:t>
            </a:r>
            <a:endParaRPr/>
          </a:p>
        </p:txBody>
      </p:sp>
      <p:sp>
        <p:nvSpPr>
          <p:cNvPr id="227" name="Google Shape;227;p42"/>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Are there 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Breast Cancer</a:t>
            </a:r>
            <a:endParaRPr/>
          </a:p>
        </p:txBody>
      </p:sp>
      <p:sp>
        <p:nvSpPr>
          <p:cNvPr id="114" name="Google Shape;114;p26"/>
          <p:cNvSpPr txBox="1"/>
          <p:nvPr>
            <p:ph idx="1" type="body"/>
          </p:nvPr>
        </p:nvSpPr>
        <p:spPr>
          <a:xfrm>
            <a:off x="311700" y="1152475"/>
            <a:ext cx="7526100" cy="3678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Most common cancer in women worldwide</a:t>
            </a:r>
            <a:endParaRPr b="1"/>
          </a:p>
          <a:p>
            <a:pPr indent="-317500" lvl="0" marL="457200" rtl="0" algn="l">
              <a:spcBef>
                <a:spcPts val="0"/>
              </a:spcBef>
              <a:spcAft>
                <a:spcPts val="0"/>
              </a:spcAft>
              <a:buSzPts val="1400"/>
              <a:buChar char="-"/>
            </a:pPr>
            <a:r>
              <a:rPr b="1" lang="en"/>
              <a:t>Over 2 million new cases each year</a:t>
            </a:r>
            <a:endParaRPr b="1"/>
          </a:p>
          <a:p>
            <a:pPr indent="-317500" lvl="0" marL="457200" rtl="0" algn="l">
              <a:spcBef>
                <a:spcPts val="0"/>
              </a:spcBef>
              <a:spcAft>
                <a:spcPts val="0"/>
              </a:spcAft>
              <a:buSzPts val="1400"/>
              <a:buChar char="-"/>
            </a:pPr>
            <a:r>
              <a:rPr b="1" lang="en"/>
              <a:t>Leading cause of cancer death for women</a:t>
            </a:r>
            <a:endParaRPr b="1"/>
          </a:p>
          <a:p>
            <a:pPr indent="-317500" lvl="0" marL="457200" rtl="0" algn="l">
              <a:spcBef>
                <a:spcPts val="0"/>
              </a:spcBef>
              <a:spcAft>
                <a:spcPts val="0"/>
              </a:spcAft>
              <a:buSzPts val="1400"/>
              <a:buChar char="-"/>
            </a:pPr>
            <a:r>
              <a:rPr b="1" lang="en"/>
              <a:t>Breast cancer is not a single disease</a:t>
            </a:r>
            <a:endParaRPr b="1"/>
          </a:p>
          <a:p>
            <a:pPr indent="-317500" lvl="0" marL="457200" rtl="0" algn="l">
              <a:spcBef>
                <a:spcPts val="0"/>
              </a:spcBef>
              <a:spcAft>
                <a:spcPts val="0"/>
              </a:spcAft>
              <a:buSzPts val="1400"/>
              <a:buChar char="-"/>
            </a:pPr>
            <a:r>
              <a:rPr b="1" lang="en"/>
              <a:t>Highly diverse and complex</a:t>
            </a:r>
            <a:endParaRPr b="1"/>
          </a:p>
        </p:txBody>
      </p:sp>
      <p:sp>
        <p:nvSpPr>
          <p:cNvPr id="115" name="Google Shape;115;p26"/>
          <p:cNvSpPr txBox="1"/>
          <p:nvPr/>
        </p:nvSpPr>
        <p:spPr>
          <a:xfrm>
            <a:off x="5970400" y="869350"/>
            <a:ext cx="3111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accent3"/>
              </a:solidFill>
              <a:latin typeface="Proxima Nova"/>
              <a:ea typeface="Proxima Nova"/>
              <a:cs typeface="Proxima Nova"/>
              <a:sym typeface="Proxima Nova"/>
            </a:endParaRPr>
          </a:p>
        </p:txBody>
      </p:sp>
      <p:pic>
        <p:nvPicPr>
          <p:cNvPr id="116" name="Google Shape;116;p26"/>
          <p:cNvPicPr preferRelativeResize="0"/>
          <p:nvPr/>
        </p:nvPicPr>
        <p:blipFill>
          <a:blip r:embed="rId3">
            <a:alphaModFix/>
          </a:blip>
          <a:stretch>
            <a:fillRect/>
          </a:stretch>
        </p:blipFill>
        <p:spPr>
          <a:xfrm>
            <a:off x="4876150" y="791725"/>
            <a:ext cx="3180050" cy="3180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7"/>
          <p:cNvSpPr txBox="1"/>
          <p:nvPr>
            <p:ph type="title"/>
          </p:nvPr>
        </p:nvSpPr>
        <p:spPr>
          <a:xfrm>
            <a:off x="280725" y="2221650"/>
            <a:ext cx="4045200" cy="70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goal</a:t>
            </a:r>
            <a:endParaRPr/>
          </a:p>
        </p:txBody>
      </p:sp>
      <p:sp>
        <p:nvSpPr>
          <p:cNvPr id="122" name="Google Shape;122;p27"/>
          <p:cNvSpPr txBox="1"/>
          <p:nvPr>
            <p:ph idx="2" type="body"/>
          </p:nvPr>
        </p:nvSpPr>
        <p:spPr>
          <a:xfrm>
            <a:off x="4510525" y="724200"/>
            <a:ext cx="4633500" cy="3695100"/>
          </a:xfrm>
          <a:prstGeom prst="rect">
            <a:avLst/>
          </a:prstGeom>
        </p:spPr>
        <p:txBody>
          <a:bodyPr anchorCtr="0" anchor="ctr" bIns="91425" lIns="91425" spcFirstLastPara="1" rIns="91425" wrap="square" tIns="91425">
            <a:noAutofit/>
          </a:bodyPr>
          <a:lstStyle/>
          <a:p>
            <a:pPr indent="-374650" lvl="0" marL="457200" rtl="0" algn="l">
              <a:spcBef>
                <a:spcPts val="0"/>
              </a:spcBef>
              <a:spcAft>
                <a:spcPts val="0"/>
              </a:spcAft>
              <a:buSzPts val="2300"/>
              <a:buChar char="●"/>
            </a:pPr>
            <a:r>
              <a:rPr lang="en" sz="2300"/>
              <a:t>Develop an Explainable AI to classify subtypes in breast cancer</a:t>
            </a:r>
            <a:endParaRPr sz="2300"/>
          </a:p>
          <a:p>
            <a:pPr indent="-374650" lvl="0" marL="457200" rtl="0" algn="l">
              <a:spcBef>
                <a:spcPts val="0"/>
              </a:spcBef>
              <a:spcAft>
                <a:spcPts val="0"/>
              </a:spcAft>
              <a:buSzPts val="2300"/>
              <a:buChar char="●"/>
            </a:pPr>
            <a:r>
              <a:rPr lang="en" sz="2300"/>
              <a:t>Key goal to make explainable predictions</a:t>
            </a:r>
            <a:endParaRPr sz="2300"/>
          </a:p>
          <a:p>
            <a:pPr indent="-374650" lvl="0" marL="457200" rtl="0" algn="l">
              <a:spcBef>
                <a:spcPts val="0"/>
              </a:spcBef>
              <a:spcAft>
                <a:spcPts val="0"/>
              </a:spcAft>
              <a:buSzPts val="2300"/>
              <a:buChar char="●"/>
            </a:pPr>
            <a:r>
              <a:rPr lang="en" sz="2300"/>
              <a:t>Helps clinicians make informed decisions</a:t>
            </a:r>
            <a:endParaRPr sz="2300"/>
          </a:p>
          <a:p>
            <a:pPr indent="-374650" lvl="0" marL="457200" rtl="0" algn="l">
              <a:spcBef>
                <a:spcPts val="0"/>
              </a:spcBef>
              <a:spcAft>
                <a:spcPts val="0"/>
              </a:spcAft>
              <a:buSzPts val="2300"/>
              <a:buChar char="●"/>
            </a:pPr>
            <a:r>
              <a:rPr lang="en" sz="2300"/>
              <a:t>Patients get specialized treatment for specific subtype</a:t>
            </a:r>
            <a:endParaRPr sz="2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400"/>
              <a:t>Workflow Pipeline</a:t>
            </a:r>
            <a:endParaRPr sz="4400"/>
          </a:p>
        </p:txBody>
      </p:sp>
      <p:pic>
        <p:nvPicPr>
          <p:cNvPr id="128" name="Google Shape;128;p28" title="Workflow.png"/>
          <p:cNvPicPr preferRelativeResize="0"/>
          <p:nvPr/>
        </p:nvPicPr>
        <p:blipFill>
          <a:blip r:embed="rId3">
            <a:alphaModFix/>
          </a:blip>
          <a:stretch>
            <a:fillRect/>
          </a:stretch>
        </p:blipFill>
        <p:spPr>
          <a:xfrm>
            <a:off x="5554350" y="96600"/>
            <a:ext cx="3137951" cy="48776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Dataset</a:t>
            </a:r>
            <a:endParaRPr sz="3600"/>
          </a:p>
        </p:txBody>
      </p:sp>
      <p:sp>
        <p:nvSpPr>
          <p:cNvPr id="134" name="Google Shape;134;p29"/>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TCGA-BRCA dataset from GDC</a:t>
            </a:r>
            <a:endParaRPr sz="2400"/>
          </a:p>
          <a:p>
            <a:pPr indent="-381000" lvl="0" marL="457200" rtl="0" algn="l">
              <a:spcBef>
                <a:spcPts val="0"/>
              </a:spcBef>
              <a:spcAft>
                <a:spcPts val="0"/>
              </a:spcAft>
              <a:buSzPts val="2400"/>
              <a:buChar char="●"/>
            </a:pPr>
            <a:r>
              <a:rPr lang="en" sz="2400"/>
              <a:t>RNA-Seq data</a:t>
            </a:r>
            <a:endParaRPr sz="2400"/>
          </a:p>
          <a:p>
            <a:pPr indent="-381000" lvl="0" marL="457200" rtl="0" algn="l">
              <a:spcBef>
                <a:spcPts val="0"/>
              </a:spcBef>
              <a:spcAft>
                <a:spcPts val="0"/>
              </a:spcAft>
              <a:buSzPts val="2400"/>
              <a:buChar char="●"/>
            </a:pPr>
            <a:r>
              <a:rPr lang="en" sz="2400"/>
              <a:t>1215 total samples</a:t>
            </a:r>
            <a:endParaRPr sz="2400"/>
          </a:p>
          <a:p>
            <a:pPr indent="-381000" lvl="0" marL="457200" rtl="0" algn="l">
              <a:spcBef>
                <a:spcPts val="0"/>
              </a:spcBef>
              <a:spcAft>
                <a:spcPts val="0"/>
              </a:spcAft>
              <a:buSzPts val="2400"/>
              <a:buChar char="●"/>
            </a:pPr>
            <a:r>
              <a:rPr lang="en" sz="2400"/>
              <a:t>Five breast cancer subtypes</a:t>
            </a:r>
            <a:endParaRPr sz="2400"/>
          </a:p>
          <a:p>
            <a:pPr indent="0" lvl="0" marL="0" rtl="0" algn="l">
              <a:spcBef>
                <a:spcPts val="1600"/>
              </a:spcBef>
              <a:spcAft>
                <a:spcPts val="1600"/>
              </a:spcAft>
              <a:buNone/>
            </a:pPr>
            <a:r>
              <a:t/>
            </a:r>
            <a:endParaRPr sz="2400"/>
          </a:p>
        </p:txBody>
      </p:sp>
      <p:pic>
        <p:nvPicPr>
          <p:cNvPr id="135" name="Google Shape;135;p29"/>
          <p:cNvPicPr preferRelativeResize="0"/>
          <p:nvPr/>
        </p:nvPicPr>
        <p:blipFill>
          <a:blip r:embed="rId3">
            <a:alphaModFix/>
          </a:blip>
          <a:stretch>
            <a:fillRect/>
          </a:stretch>
        </p:blipFill>
        <p:spPr>
          <a:xfrm>
            <a:off x="4703250" y="1865675"/>
            <a:ext cx="4201124" cy="2703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30"/>
          <p:cNvSpPr txBox="1"/>
          <p:nvPr>
            <p:ph type="title"/>
          </p:nvPr>
        </p:nvSpPr>
        <p:spPr>
          <a:xfrm>
            <a:off x="294850" y="41955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Preprocessing</a:t>
            </a:r>
            <a:endParaRPr/>
          </a:p>
        </p:txBody>
      </p:sp>
      <p:sp>
        <p:nvSpPr>
          <p:cNvPr id="141" name="Google Shape;141;p30"/>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42" name="Google Shape;142;p3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600"/>
              </a:spcBef>
              <a:spcAft>
                <a:spcPts val="0"/>
              </a:spcAft>
              <a:buSzPts val="1800"/>
              <a:buChar char="●"/>
            </a:pPr>
            <a:r>
              <a:rPr lang="en"/>
              <a:t>Cross reference genes and subtypes</a:t>
            </a:r>
            <a:endParaRPr/>
          </a:p>
          <a:p>
            <a:pPr indent="-342900" lvl="0" marL="457200" rtl="0" algn="l">
              <a:spcBef>
                <a:spcPts val="0"/>
              </a:spcBef>
              <a:spcAft>
                <a:spcPts val="0"/>
              </a:spcAft>
              <a:buSzPts val="1800"/>
              <a:buChar char="●"/>
            </a:pPr>
            <a:r>
              <a:rPr lang="en"/>
              <a:t>Remove NaN values</a:t>
            </a:r>
            <a:endParaRPr/>
          </a:p>
          <a:p>
            <a:pPr indent="-342900" lvl="0" marL="457200" rtl="0" algn="l">
              <a:spcBef>
                <a:spcPts val="0"/>
              </a:spcBef>
              <a:spcAft>
                <a:spcPts val="0"/>
              </a:spcAft>
              <a:buSzPts val="1800"/>
              <a:buChar char="●"/>
            </a:pPr>
            <a:r>
              <a:rPr lang="en"/>
              <a:t>Apply Log2 </a:t>
            </a:r>
            <a:r>
              <a:rPr lang="en"/>
              <a:t>transformation</a:t>
            </a:r>
            <a:r>
              <a:rPr lang="en"/>
              <a:t> to normalize values</a:t>
            </a:r>
            <a:endParaRPr/>
          </a:p>
        </p:txBody>
      </p:sp>
      <p:pic>
        <p:nvPicPr>
          <p:cNvPr id="143" name="Google Shape;143;p30"/>
          <p:cNvPicPr preferRelativeResize="0"/>
          <p:nvPr/>
        </p:nvPicPr>
        <p:blipFill>
          <a:blip r:embed="rId3">
            <a:alphaModFix/>
          </a:blip>
          <a:stretch>
            <a:fillRect/>
          </a:stretch>
        </p:blipFill>
        <p:spPr>
          <a:xfrm>
            <a:off x="381899" y="1975350"/>
            <a:ext cx="3871100" cy="2443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Selection Strategies</a:t>
            </a:r>
            <a:endParaRPr/>
          </a:p>
        </p:txBody>
      </p:sp>
      <p:sp>
        <p:nvSpPr>
          <p:cNvPr id="149" name="Google Shape;149;p31"/>
          <p:cNvSpPr txBox="1"/>
          <p:nvPr>
            <p:ph idx="1" type="body"/>
          </p:nvPr>
        </p:nvSpPr>
        <p:spPr>
          <a:xfrm>
            <a:off x="311700" y="1017725"/>
            <a:ext cx="2533500" cy="869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Recursive</a:t>
            </a:r>
            <a:r>
              <a:rPr lang="en"/>
              <a:t> </a:t>
            </a:r>
            <a:r>
              <a:rPr lang="en"/>
              <a:t>Feature</a:t>
            </a:r>
            <a:r>
              <a:rPr lang="en"/>
              <a:t> </a:t>
            </a:r>
            <a:r>
              <a:rPr lang="en"/>
              <a:t>Elimination (RFE) using Logistic Regression</a:t>
            </a:r>
            <a:endParaRPr/>
          </a:p>
        </p:txBody>
      </p:sp>
      <p:sp>
        <p:nvSpPr>
          <p:cNvPr id="150" name="Google Shape;150;p31"/>
          <p:cNvSpPr txBox="1"/>
          <p:nvPr>
            <p:ph idx="2" type="body"/>
          </p:nvPr>
        </p:nvSpPr>
        <p:spPr>
          <a:xfrm>
            <a:off x="3252900" y="1017775"/>
            <a:ext cx="2533500" cy="869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Select From Model (SFM) using Random Forest</a:t>
            </a:r>
            <a:endParaRPr/>
          </a:p>
        </p:txBody>
      </p:sp>
      <p:sp>
        <p:nvSpPr>
          <p:cNvPr id="151" name="Google Shape;151;p31"/>
          <p:cNvSpPr txBox="1"/>
          <p:nvPr>
            <p:ph idx="2" type="body"/>
          </p:nvPr>
        </p:nvSpPr>
        <p:spPr>
          <a:xfrm>
            <a:off x="6125175" y="1017775"/>
            <a:ext cx="2795100" cy="869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Select K Best (SKB)</a:t>
            </a:r>
            <a:endParaRPr/>
          </a:p>
        </p:txBody>
      </p:sp>
      <p:sp>
        <p:nvSpPr>
          <p:cNvPr id="152" name="Google Shape;152;p31"/>
          <p:cNvSpPr txBox="1"/>
          <p:nvPr>
            <p:ph idx="1" type="body"/>
          </p:nvPr>
        </p:nvSpPr>
        <p:spPr>
          <a:xfrm>
            <a:off x="311700" y="1886825"/>
            <a:ext cx="2941200" cy="2986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Wrapper method</a:t>
            </a:r>
            <a:endParaRPr/>
          </a:p>
          <a:p>
            <a:pPr indent="-317500" lvl="0" marL="457200" rtl="0" algn="l">
              <a:spcBef>
                <a:spcPts val="0"/>
              </a:spcBef>
              <a:spcAft>
                <a:spcPts val="0"/>
              </a:spcAft>
              <a:buSzPts val="1400"/>
              <a:buChar char="●"/>
            </a:pPr>
            <a:r>
              <a:rPr lang="en"/>
              <a:t>Iteratively trains a model and removes the weakest features</a:t>
            </a:r>
            <a:endParaRPr/>
          </a:p>
          <a:p>
            <a:pPr indent="-317500" lvl="0" marL="457200" rtl="0" algn="l">
              <a:spcBef>
                <a:spcPts val="0"/>
              </a:spcBef>
              <a:spcAft>
                <a:spcPts val="0"/>
              </a:spcAft>
              <a:buSzPts val="1400"/>
              <a:buChar char="●"/>
            </a:pPr>
            <a:r>
              <a:rPr lang="en"/>
              <a:t>Pros: Thorough, finds features that work well together</a:t>
            </a:r>
            <a:br>
              <a:rPr lang="en"/>
            </a:br>
            <a:r>
              <a:rPr lang="en"/>
              <a:t>Cons: Very slow, can overfit to the model</a:t>
            </a:r>
            <a:endParaRPr/>
          </a:p>
        </p:txBody>
      </p:sp>
      <p:sp>
        <p:nvSpPr>
          <p:cNvPr id="153" name="Google Shape;153;p31"/>
          <p:cNvSpPr txBox="1"/>
          <p:nvPr>
            <p:ph idx="1" type="body"/>
          </p:nvPr>
        </p:nvSpPr>
        <p:spPr>
          <a:xfrm>
            <a:off x="3252900" y="1886925"/>
            <a:ext cx="2872200" cy="2986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Embedded method</a:t>
            </a:r>
            <a:endParaRPr/>
          </a:p>
          <a:p>
            <a:pPr indent="-317500" lvl="0" marL="457200" rtl="0" algn="l">
              <a:spcBef>
                <a:spcPts val="0"/>
              </a:spcBef>
              <a:spcAft>
                <a:spcPts val="0"/>
              </a:spcAft>
              <a:buSzPts val="1400"/>
              <a:buChar char="●"/>
            </a:pPr>
            <a:r>
              <a:rPr lang="en"/>
              <a:t>Train model once and select features based on internal importance score</a:t>
            </a:r>
            <a:endParaRPr/>
          </a:p>
          <a:p>
            <a:pPr indent="-317500" lvl="0" marL="457200" rtl="0" algn="l">
              <a:spcBef>
                <a:spcPts val="0"/>
              </a:spcBef>
              <a:spcAft>
                <a:spcPts val="0"/>
              </a:spcAft>
              <a:buSzPts val="1400"/>
              <a:buChar char="●"/>
            </a:pPr>
            <a:r>
              <a:rPr lang="en"/>
              <a:t>Pros: Balanced speed and Performance, capture feature interaction</a:t>
            </a:r>
            <a:endParaRPr/>
          </a:p>
          <a:p>
            <a:pPr indent="-317500" lvl="0" marL="457200" rtl="0" algn="l">
              <a:spcBef>
                <a:spcPts val="0"/>
              </a:spcBef>
              <a:spcAft>
                <a:spcPts val="0"/>
              </a:spcAft>
              <a:buSzPts val="1400"/>
              <a:buChar char="●"/>
            </a:pPr>
            <a:r>
              <a:rPr lang="en"/>
              <a:t>Cons: Features biased towards the used model</a:t>
            </a:r>
            <a:endParaRPr/>
          </a:p>
        </p:txBody>
      </p:sp>
      <p:sp>
        <p:nvSpPr>
          <p:cNvPr id="154" name="Google Shape;154;p31"/>
          <p:cNvSpPr txBox="1"/>
          <p:nvPr>
            <p:ph idx="1" type="body"/>
          </p:nvPr>
        </p:nvSpPr>
        <p:spPr>
          <a:xfrm>
            <a:off x="6125175" y="1886825"/>
            <a:ext cx="2941200" cy="2986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Univariate filter</a:t>
            </a:r>
            <a:endParaRPr/>
          </a:p>
          <a:p>
            <a:pPr indent="-317500" lvl="0" marL="457200" rtl="0" algn="l">
              <a:spcBef>
                <a:spcPts val="0"/>
              </a:spcBef>
              <a:spcAft>
                <a:spcPts val="0"/>
              </a:spcAft>
              <a:buSzPts val="1400"/>
              <a:buChar char="●"/>
            </a:pPr>
            <a:r>
              <a:rPr lang="en"/>
              <a:t>Use statistical tests (ANOVA F-test) to score each feature independently</a:t>
            </a:r>
            <a:endParaRPr/>
          </a:p>
          <a:p>
            <a:pPr indent="-317500" lvl="0" marL="457200" rtl="0" algn="l">
              <a:spcBef>
                <a:spcPts val="0"/>
              </a:spcBef>
              <a:spcAft>
                <a:spcPts val="0"/>
              </a:spcAft>
              <a:buSzPts val="1400"/>
              <a:buChar char="●"/>
            </a:pPr>
            <a:r>
              <a:rPr lang="en"/>
              <a:t>Pros: Extremely Fast</a:t>
            </a:r>
            <a:endParaRPr/>
          </a:p>
          <a:p>
            <a:pPr indent="-317500" lvl="0" marL="457200" rtl="0" algn="l">
              <a:spcBef>
                <a:spcPts val="0"/>
              </a:spcBef>
              <a:spcAft>
                <a:spcPts val="0"/>
              </a:spcAft>
              <a:buSzPts val="1400"/>
              <a:buChar char="●"/>
            </a:pPr>
            <a:r>
              <a:rPr lang="en"/>
              <a:t>Cons: Ignores feature interaction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Models</a:t>
            </a:r>
            <a:endParaRPr/>
          </a:p>
        </p:txBody>
      </p:sp>
      <p:sp>
        <p:nvSpPr>
          <p:cNvPr id="160" name="Google Shape;160;p32"/>
          <p:cNvSpPr txBox="1"/>
          <p:nvPr>
            <p:ph idx="1" type="body"/>
          </p:nvPr>
        </p:nvSpPr>
        <p:spPr>
          <a:xfrm>
            <a:off x="368375" y="1152475"/>
            <a:ext cx="2611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Random Forest</a:t>
            </a:r>
            <a:endParaRPr sz="1200"/>
          </a:p>
          <a:p>
            <a:pPr indent="-304800" lvl="0" marL="457200" rtl="0" algn="l">
              <a:spcBef>
                <a:spcPts val="1600"/>
              </a:spcBef>
              <a:spcAft>
                <a:spcPts val="0"/>
              </a:spcAft>
              <a:buSzPts val="1200"/>
              <a:buChar char="●"/>
            </a:pPr>
            <a:r>
              <a:rPr lang="en" sz="1200"/>
              <a:t>Multiple decision trees from random data subsets</a:t>
            </a:r>
            <a:endParaRPr sz="1200"/>
          </a:p>
          <a:p>
            <a:pPr indent="-304800" lvl="0" marL="457200" rtl="0" algn="l">
              <a:spcBef>
                <a:spcPts val="0"/>
              </a:spcBef>
              <a:spcAft>
                <a:spcPts val="0"/>
              </a:spcAft>
              <a:buSzPts val="1200"/>
              <a:buChar char="●"/>
            </a:pPr>
            <a:r>
              <a:rPr lang="en" sz="1200"/>
              <a:t>Ranks feature importance (ideal for identifying informative genes)</a:t>
            </a:r>
            <a:endParaRPr sz="1200"/>
          </a:p>
          <a:p>
            <a:pPr indent="-304800" lvl="0" marL="457200" rtl="0" algn="l">
              <a:spcBef>
                <a:spcPts val="0"/>
              </a:spcBef>
              <a:spcAft>
                <a:spcPts val="0"/>
              </a:spcAft>
              <a:buSzPts val="1200"/>
              <a:buChar char="●"/>
            </a:pPr>
            <a:r>
              <a:rPr lang="en" sz="1200"/>
              <a:t>Effective at handling high-dimensional data</a:t>
            </a:r>
            <a:endParaRPr sz="1200"/>
          </a:p>
          <a:p>
            <a:pPr indent="-304800" lvl="0" marL="457200" rtl="0" algn="l">
              <a:spcBef>
                <a:spcPts val="0"/>
              </a:spcBef>
              <a:spcAft>
                <a:spcPts val="0"/>
              </a:spcAft>
              <a:buSzPts val="1200"/>
              <a:buChar char="●"/>
            </a:pPr>
            <a:r>
              <a:rPr lang="en" sz="1200"/>
              <a:t>Robust to noise</a:t>
            </a:r>
            <a:endParaRPr sz="1200"/>
          </a:p>
          <a:p>
            <a:pPr indent="0" lvl="0" marL="0" rtl="0" algn="l">
              <a:spcBef>
                <a:spcPts val="1600"/>
              </a:spcBef>
              <a:spcAft>
                <a:spcPts val="1600"/>
              </a:spcAft>
              <a:buNone/>
            </a:pPr>
            <a:r>
              <a:t/>
            </a:r>
            <a:endParaRPr/>
          </a:p>
        </p:txBody>
      </p:sp>
      <p:sp>
        <p:nvSpPr>
          <p:cNvPr id="161" name="Google Shape;161;p32"/>
          <p:cNvSpPr txBox="1"/>
          <p:nvPr>
            <p:ph idx="1" type="body"/>
          </p:nvPr>
        </p:nvSpPr>
        <p:spPr>
          <a:xfrm>
            <a:off x="3392100" y="1152475"/>
            <a:ext cx="2611200" cy="352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XGBoost</a:t>
            </a:r>
            <a:endParaRPr/>
          </a:p>
          <a:p>
            <a:pPr indent="-304800" lvl="0" marL="457200" rtl="0" algn="l">
              <a:spcBef>
                <a:spcPts val="1600"/>
              </a:spcBef>
              <a:spcAft>
                <a:spcPts val="0"/>
              </a:spcAft>
              <a:buSzPts val="1200"/>
              <a:buChar char="●"/>
            </a:pPr>
            <a:r>
              <a:rPr lang="en" sz="1200"/>
              <a:t>Sequential trees where each new tree corrects errors made by previous ones</a:t>
            </a:r>
            <a:endParaRPr sz="1200"/>
          </a:p>
          <a:p>
            <a:pPr indent="-304800" lvl="0" marL="457200" rtl="0" algn="l">
              <a:spcBef>
                <a:spcPts val="0"/>
              </a:spcBef>
              <a:spcAft>
                <a:spcPts val="0"/>
              </a:spcAft>
              <a:buSzPts val="1200"/>
              <a:buChar char="●"/>
            </a:pPr>
            <a:r>
              <a:rPr lang="en" sz="1200"/>
              <a:t>Strong feature importance ranking</a:t>
            </a:r>
            <a:endParaRPr sz="1200"/>
          </a:p>
          <a:p>
            <a:pPr indent="-304800" lvl="0" marL="457200" rtl="0" algn="l">
              <a:spcBef>
                <a:spcPts val="0"/>
              </a:spcBef>
              <a:spcAft>
                <a:spcPts val="0"/>
              </a:spcAft>
              <a:buSzPts val="1200"/>
              <a:buChar char="●"/>
            </a:pPr>
            <a:r>
              <a:rPr lang="en" sz="1200"/>
              <a:t>Effective at handling high-dimensional data</a:t>
            </a:r>
            <a:endParaRPr sz="1200"/>
          </a:p>
          <a:p>
            <a:pPr indent="-304800" lvl="0" marL="457200" rtl="0" algn="l">
              <a:spcBef>
                <a:spcPts val="0"/>
              </a:spcBef>
              <a:spcAft>
                <a:spcPts val="0"/>
              </a:spcAft>
              <a:buSzPts val="1200"/>
              <a:buChar char="●"/>
            </a:pPr>
            <a:r>
              <a:rPr lang="en" sz="1200"/>
              <a:t>Robust</a:t>
            </a:r>
            <a:r>
              <a:rPr lang="en" sz="1200"/>
              <a:t> to noise</a:t>
            </a:r>
            <a:endParaRPr sz="1200"/>
          </a:p>
        </p:txBody>
      </p:sp>
      <p:sp>
        <p:nvSpPr>
          <p:cNvPr id="162" name="Google Shape;162;p32"/>
          <p:cNvSpPr txBox="1"/>
          <p:nvPr>
            <p:ph idx="1" type="body"/>
          </p:nvPr>
        </p:nvSpPr>
        <p:spPr>
          <a:xfrm>
            <a:off x="6164425" y="1152475"/>
            <a:ext cx="2611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a:t>
            </a:r>
            <a:endParaRPr sz="1200"/>
          </a:p>
          <a:p>
            <a:pPr indent="-304800" lvl="0" marL="457200" rtl="0" algn="l">
              <a:spcBef>
                <a:spcPts val="1600"/>
              </a:spcBef>
              <a:spcAft>
                <a:spcPts val="0"/>
              </a:spcAft>
              <a:buSzPts val="1200"/>
              <a:buChar char="●"/>
            </a:pPr>
            <a:r>
              <a:rPr lang="en" sz="1200"/>
              <a:t>Models the probability of an outcome by fitting data to a linear boundary</a:t>
            </a:r>
            <a:endParaRPr sz="1200"/>
          </a:p>
          <a:p>
            <a:pPr indent="-304800" lvl="0" marL="457200" rtl="0" algn="l">
              <a:spcBef>
                <a:spcPts val="0"/>
              </a:spcBef>
              <a:spcAft>
                <a:spcPts val="0"/>
              </a:spcAft>
              <a:buSzPts val="1200"/>
              <a:buChar char="●"/>
            </a:pPr>
            <a:r>
              <a:rPr lang="en" sz="1200"/>
              <a:t>Fast, stable and highly interpretable model for classification</a:t>
            </a:r>
            <a:endParaRPr sz="1200"/>
          </a:p>
          <a:p>
            <a:pPr indent="-304800" lvl="0" marL="457200" rtl="0" algn="l">
              <a:spcBef>
                <a:spcPts val="0"/>
              </a:spcBef>
              <a:spcAft>
                <a:spcPts val="0"/>
              </a:spcAft>
              <a:buSzPts val="1200"/>
              <a:buChar char="●"/>
            </a:pPr>
            <a:r>
              <a:rPr lang="en" sz="1200"/>
              <a:t>Can be used for multiclass classification (One-vs-Rest)</a:t>
            </a:r>
            <a:endParaRPr sz="1200"/>
          </a:p>
        </p:txBody>
      </p:sp>
      <p:pic>
        <p:nvPicPr>
          <p:cNvPr id="163" name="Google Shape;163;p32"/>
          <p:cNvPicPr preferRelativeResize="0"/>
          <p:nvPr/>
        </p:nvPicPr>
        <p:blipFill rotWithShape="1">
          <a:blip r:embed="rId3">
            <a:alphaModFix/>
          </a:blip>
          <a:srcRect b="0" l="0" r="0" t="23424"/>
          <a:stretch/>
        </p:blipFill>
        <p:spPr>
          <a:xfrm>
            <a:off x="179325" y="3679900"/>
            <a:ext cx="2751450" cy="1185125"/>
          </a:xfrm>
          <a:prstGeom prst="rect">
            <a:avLst/>
          </a:prstGeom>
          <a:noFill/>
          <a:ln>
            <a:noFill/>
          </a:ln>
        </p:spPr>
      </p:pic>
      <p:pic>
        <p:nvPicPr>
          <p:cNvPr id="164" name="Google Shape;164;p32"/>
          <p:cNvPicPr preferRelativeResize="0"/>
          <p:nvPr/>
        </p:nvPicPr>
        <p:blipFill>
          <a:blip r:embed="rId4">
            <a:alphaModFix/>
          </a:blip>
          <a:stretch>
            <a:fillRect/>
          </a:stretch>
        </p:blipFill>
        <p:spPr>
          <a:xfrm>
            <a:off x="3393488" y="3456825"/>
            <a:ext cx="2357026" cy="1631275"/>
          </a:xfrm>
          <a:prstGeom prst="rect">
            <a:avLst/>
          </a:prstGeom>
          <a:noFill/>
          <a:ln>
            <a:noFill/>
          </a:ln>
        </p:spPr>
      </p:pic>
      <p:pic>
        <p:nvPicPr>
          <p:cNvPr id="165" name="Google Shape;165;p32"/>
          <p:cNvPicPr preferRelativeResize="0"/>
          <p:nvPr/>
        </p:nvPicPr>
        <p:blipFill rotWithShape="1">
          <a:blip r:embed="rId5">
            <a:alphaModFix/>
          </a:blip>
          <a:srcRect b="-3986" l="0" r="-4058" t="9530"/>
          <a:stretch/>
        </p:blipFill>
        <p:spPr>
          <a:xfrm>
            <a:off x="6415800" y="3635225"/>
            <a:ext cx="2357024" cy="142931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3"/>
          <p:cNvSpPr txBox="1"/>
          <p:nvPr>
            <p:ph type="title"/>
          </p:nvPr>
        </p:nvSpPr>
        <p:spPr>
          <a:xfrm>
            <a:off x="311700" y="445025"/>
            <a:ext cx="3468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Training</a:t>
            </a:r>
            <a:endParaRPr/>
          </a:p>
        </p:txBody>
      </p:sp>
      <p:sp>
        <p:nvSpPr>
          <p:cNvPr id="171" name="Google Shape;171;p33"/>
          <p:cNvSpPr txBox="1"/>
          <p:nvPr>
            <p:ph idx="1" type="body"/>
          </p:nvPr>
        </p:nvSpPr>
        <p:spPr>
          <a:xfrm>
            <a:off x="311700" y="1017725"/>
            <a:ext cx="3468000" cy="3886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Pipeline function</a:t>
            </a:r>
            <a:endParaRPr sz="1400"/>
          </a:p>
          <a:p>
            <a:pPr indent="-317500" lvl="1" marL="914400" rtl="0" algn="l">
              <a:spcBef>
                <a:spcPts val="0"/>
              </a:spcBef>
              <a:spcAft>
                <a:spcPts val="0"/>
              </a:spcAft>
              <a:buSzPts val="1400"/>
              <a:buChar char="○"/>
            </a:pPr>
            <a:r>
              <a:rPr lang="en"/>
              <a:t>Scaling</a:t>
            </a:r>
            <a:endParaRPr/>
          </a:p>
          <a:p>
            <a:pPr indent="-317500" lvl="1" marL="914400" rtl="0" algn="l">
              <a:spcBef>
                <a:spcPts val="0"/>
              </a:spcBef>
              <a:spcAft>
                <a:spcPts val="0"/>
              </a:spcAft>
              <a:buSzPts val="1400"/>
              <a:buChar char="○"/>
            </a:pPr>
            <a:r>
              <a:rPr lang="en"/>
              <a:t>Constant Variance Filtering</a:t>
            </a:r>
            <a:endParaRPr/>
          </a:p>
          <a:p>
            <a:pPr indent="-317500" lvl="0" marL="457200" rtl="0" algn="l">
              <a:spcBef>
                <a:spcPts val="0"/>
              </a:spcBef>
              <a:spcAft>
                <a:spcPts val="0"/>
              </a:spcAft>
              <a:buSzPts val="1400"/>
              <a:buChar char="●"/>
            </a:pPr>
            <a:r>
              <a:rPr lang="en" sz="1400"/>
              <a:t>Stratified K Fold for Cross Validation</a:t>
            </a:r>
            <a:endParaRPr sz="1400"/>
          </a:p>
          <a:p>
            <a:pPr indent="-317500" lvl="1" marL="914400" rtl="0" algn="l">
              <a:spcBef>
                <a:spcPts val="0"/>
              </a:spcBef>
              <a:spcAft>
                <a:spcPts val="0"/>
              </a:spcAft>
              <a:buSzPts val="1400"/>
              <a:buChar char="○"/>
            </a:pPr>
            <a:r>
              <a:rPr lang="en"/>
              <a:t>k=5</a:t>
            </a:r>
            <a:endParaRPr/>
          </a:p>
          <a:p>
            <a:pPr indent="-317500" lvl="1" marL="914400" rtl="0" algn="l">
              <a:spcBef>
                <a:spcPts val="0"/>
              </a:spcBef>
              <a:spcAft>
                <a:spcPts val="0"/>
              </a:spcAft>
              <a:buSzPts val="1400"/>
              <a:buChar char="○"/>
            </a:pPr>
            <a:r>
              <a:rPr lang="en"/>
              <a:t>Cross validated scores</a:t>
            </a:r>
            <a:endParaRPr/>
          </a:p>
          <a:p>
            <a:pPr indent="-317500" lvl="0" marL="457200" rtl="0" algn="l">
              <a:spcBef>
                <a:spcPts val="0"/>
              </a:spcBef>
              <a:spcAft>
                <a:spcPts val="0"/>
              </a:spcAft>
              <a:buSzPts val="1400"/>
              <a:buChar char="●"/>
            </a:pPr>
            <a:r>
              <a:rPr lang="en" sz="1400"/>
              <a:t>Model with the lowest overfitting gap is selected</a:t>
            </a:r>
            <a:endParaRPr sz="1400"/>
          </a:p>
        </p:txBody>
      </p:sp>
      <p:sp>
        <p:nvSpPr>
          <p:cNvPr id="172" name="Google Shape;172;p33"/>
          <p:cNvSpPr txBox="1"/>
          <p:nvPr>
            <p:ph idx="1" type="body"/>
          </p:nvPr>
        </p:nvSpPr>
        <p:spPr>
          <a:xfrm>
            <a:off x="5364300" y="1017725"/>
            <a:ext cx="3468000" cy="38865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n" sz="1400"/>
              <a:t>Brute force try every single combination defined in the grid</a:t>
            </a:r>
            <a:endParaRPr sz="1400"/>
          </a:p>
          <a:p>
            <a:pPr indent="-317500" lvl="0" marL="457200" rtl="0" algn="l">
              <a:spcBef>
                <a:spcPts val="0"/>
              </a:spcBef>
              <a:spcAft>
                <a:spcPts val="0"/>
              </a:spcAft>
              <a:buSzPts val="1400"/>
              <a:buChar char="●"/>
            </a:pPr>
            <a:r>
              <a:rPr lang="en" sz="1400"/>
              <a:t>Therefore it’s computationally intensive to run</a:t>
            </a:r>
            <a:endParaRPr sz="1400"/>
          </a:p>
          <a:p>
            <a:pPr indent="-317500" lvl="0" marL="457200" rtl="0" algn="l">
              <a:spcBef>
                <a:spcPts val="0"/>
              </a:spcBef>
              <a:spcAft>
                <a:spcPts val="0"/>
              </a:spcAft>
              <a:buSzPts val="1400"/>
              <a:buChar char="●"/>
            </a:pPr>
            <a:r>
              <a:rPr lang="en" sz="1400"/>
              <a:t>Less smart than other alternatives like RandomizedSearchCV and Bayesian Optimization</a:t>
            </a:r>
            <a:endParaRPr sz="1400"/>
          </a:p>
          <a:p>
            <a:pPr indent="-317500" lvl="0" marL="457200" rtl="0" algn="l">
              <a:spcBef>
                <a:spcPts val="0"/>
              </a:spcBef>
              <a:spcAft>
                <a:spcPts val="0"/>
              </a:spcAft>
              <a:buSzPts val="1400"/>
              <a:buChar char="●"/>
            </a:pPr>
            <a:r>
              <a:rPr lang="en" sz="1400"/>
              <a:t>Thoroughness over speed prioritized</a:t>
            </a:r>
            <a:endParaRPr sz="1400"/>
          </a:p>
        </p:txBody>
      </p:sp>
      <p:sp>
        <p:nvSpPr>
          <p:cNvPr id="173" name="Google Shape;173;p33"/>
          <p:cNvSpPr txBox="1"/>
          <p:nvPr>
            <p:ph type="title"/>
          </p:nvPr>
        </p:nvSpPr>
        <p:spPr>
          <a:xfrm>
            <a:off x="5364300" y="445025"/>
            <a:ext cx="3468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GridsearchCV</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